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58" r:id="rId5"/>
    <p:sldId id="259" r:id="rId6"/>
    <p:sldId id="262" r:id="rId7"/>
    <p:sldId id="263" r:id="rId8"/>
    <p:sldId id="267" r:id="rId9"/>
    <p:sldId id="264" r:id="rId10"/>
    <p:sldId id="282" r:id="rId11"/>
    <p:sldId id="265" r:id="rId12"/>
    <p:sldId id="269" r:id="rId13"/>
    <p:sldId id="270" r:id="rId14"/>
    <p:sldId id="271" r:id="rId15"/>
    <p:sldId id="272" r:id="rId16"/>
    <p:sldId id="274" r:id="rId17"/>
    <p:sldId id="278" r:id="rId18"/>
    <p:sldId id="261" r:id="rId19"/>
    <p:sldId id="281" r:id="rId2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C6B"/>
    <a:srgbClr val="41BCE2"/>
    <a:srgbClr val="3386C7"/>
    <a:srgbClr val="EE5A4D"/>
    <a:srgbClr val="CC3333"/>
    <a:srgbClr val="54595D"/>
    <a:srgbClr val="AC2B26"/>
    <a:srgbClr val="436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282" autoAdjust="0"/>
  </p:normalViewPr>
  <p:slideViewPr>
    <p:cSldViewPr>
      <p:cViewPr varScale="1">
        <p:scale>
          <a:sx n="107" d="100"/>
          <a:sy n="107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40C2B89-8B07-48BE-A766-90E6EF11662E}" type="datetimeFigureOut">
              <a:rPr lang="it-IT"/>
              <a:pPr>
                <a:defRPr/>
              </a:pPr>
              <a:t>21/10/2020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D181ECA-4E99-44E2-B253-9889E134DF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76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987B49-3718-471D-A7A9-7CD886DFA7A8}" type="slidenum">
              <a:rPr lang="it-IT" altLang="it-IT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104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EE28C8-6A8B-4FF2-8E27-9506C83DE009}" type="slidenum">
              <a:rPr lang="it-IT" altLang="it-IT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766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34B200-ECD9-4C73-8011-FD3A8810F59D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78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1485A1-0E8E-4343-8206-B2462D9DB344}" type="slidenum">
              <a:rPr lang="it-IT" altLang="it-IT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779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4ACBCF-2E99-45AB-BC7A-68397FAD2566}" type="slidenum">
              <a:rPr lang="it-IT" altLang="it-IT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455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AE19E-6CA4-4061-A022-3F324BFD930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81413-6C73-471D-9BED-648AC72B97E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CA38E-40CD-4366-BF42-514104E33B7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E421E-6423-499B-8D20-AD216424FDD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B2CCE-40FE-4C0F-BE24-FD532D3BB5B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E07BC-2B32-48CA-8D83-1C1D2763F37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5AF70-8803-47FC-96C0-B6D3CCFAA8B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14CE2-F68E-4C32-84AA-81DE20495A6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03A9E-6B97-4453-8623-0430C947F15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8A23B-9C79-46DA-9870-0B972F14ECE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CD11E-2ECD-4B2C-B7F2-27A32CE7AD0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7BCA6AA-19CF-4E2B-9D36-EF7CFA3F28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mp.it/ita/Pubblicazioni/Libri/Indagine-nazionale-CoVid-19-nelle-strutture-del-sistema-di-accoglienza-per-migrant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4500563"/>
            <a:ext cx="8329612" cy="900112"/>
          </a:xfrm>
        </p:spPr>
        <p:txBody>
          <a:bodyPr/>
          <a:lstStyle/>
          <a:p>
            <a:r>
              <a:rPr lang="it-IT" altLang="it-IT" sz="2800" b="1" dirty="0" smtClean="0"/>
              <a:t>Risultati dell'indagine nazionale sulla diffusione e la gestione di CoVid-19 nelle strutture del sistema di accoglienza per migranti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48400"/>
            <a:ext cx="9132888" cy="533400"/>
          </a:xfrm>
        </p:spPr>
        <p:txBody>
          <a:bodyPr anchor="ctr"/>
          <a:lstStyle/>
          <a:p>
            <a:r>
              <a:rPr lang="it-IT" altLang="it-IT" sz="1800" smtClean="0"/>
              <a:t>Alessandra Rossi, Anteo Di Napoli, Marina Cammilli, Laura Carletti, Alessio Petrelli, Concetta Mirisola, Gianfranco Costanzo </a:t>
            </a:r>
          </a:p>
          <a:p>
            <a:endParaRPr lang="it-IT" altLang="it-IT" sz="1700" smtClean="0"/>
          </a:p>
        </p:txBody>
      </p:sp>
      <p:pic>
        <p:nvPicPr>
          <p:cNvPr id="3076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3063" y="98425"/>
            <a:ext cx="113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ttangolo 4"/>
          <p:cNvSpPr>
            <a:spLocks noChangeArrowheads="1"/>
          </p:cNvSpPr>
          <p:nvPr/>
        </p:nvSpPr>
        <p:spPr bwMode="auto">
          <a:xfrm>
            <a:off x="63500" y="142875"/>
            <a:ext cx="2446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it-IT" altLang="it-IT" sz="1400" b="1">
                <a:solidFill>
                  <a:srgbClr val="FF0000"/>
                </a:solidFill>
              </a:rPr>
              <a:t>XLIV Convegno AIE –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32568" y="2057400"/>
            <a:ext cx="847886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b="1" kern="0" dirty="0" smtClean="0">
                <a:solidFill>
                  <a:srgbClr val="FF0000"/>
                </a:solidFill>
              </a:rPr>
              <a:t>DOMANDA</a:t>
            </a:r>
          </a:p>
          <a:p>
            <a:r>
              <a:rPr lang="it-IT" sz="3200" kern="0" dirty="0" smtClean="0"/>
              <a:t>GLI OSPITI NELLE STRUTTURE DI ACCOGLIENZA</a:t>
            </a:r>
            <a:endParaRPr lang="it-IT" sz="3200" kern="0" dirty="0"/>
          </a:p>
        </p:txBody>
      </p:sp>
    </p:spTree>
    <p:extLst>
      <p:ext uri="{BB962C8B-B14F-4D97-AF65-F5344CB8AC3E}">
        <p14:creationId xmlns:p14="http://schemas.microsoft.com/office/powerpoint/2010/main" val="17389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Immagine 5"/>
          <p:cNvPicPr>
            <a:picLocks noChangeAspect="1"/>
          </p:cNvPicPr>
          <p:nvPr/>
        </p:nvPicPr>
        <p:blipFill>
          <a:blip r:embed="rId2"/>
          <a:srcRect t="5475" r="26244"/>
          <a:stretch>
            <a:fillRect/>
          </a:stretch>
        </p:blipFill>
        <p:spPr bwMode="auto">
          <a:xfrm>
            <a:off x="214314" y="500042"/>
            <a:ext cx="585788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5073652" y="1125538"/>
            <a:ext cx="792162" cy="2089148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428604"/>
          </a:xfrm>
        </p:spPr>
        <p:txBody>
          <a:bodyPr/>
          <a:lstStyle/>
          <a:p>
            <a:pPr algn="just"/>
            <a:r>
              <a:rPr lang="it-IT" sz="1700" dirty="0" smtClean="0"/>
              <a:t>Ospiti delle strutture partecipanti all’indagine per regione (n e % per regione)</a:t>
            </a:r>
            <a:endParaRPr lang="it-IT" sz="17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43702" y="19288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51,1%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072066" y="3214686"/>
            <a:ext cx="792162" cy="1143008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572264" y="357187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19,8%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072066" y="4357694"/>
            <a:ext cx="792162" cy="2071701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643702" y="485776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29,1%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285720" y="1857364"/>
            <a:ext cx="8478837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3200" b="1" kern="0" dirty="0" smtClean="0">
                <a:solidFill>
                  <a:srgbClr val="FF0000"/>
                </a:solidFill>
              </a:rPr>
              <a:t>CASI CONFERMATI DI COVID-19</a:t>
            </a:r>
            <a:endParaRPr lang="it-IT" sz="3200" kern="0" dirty="0"/>
          </a:p>
        </p:txBody>
      </p:sp>
      <p:pic>
        <p:nvPicPr>
          <p:cNvPr id="1843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1438" y="-7429500"/>
            <a:ext cx="7289801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285875" y="3214688"/>
            <a:ext cx="64801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dirty="0">
                <a:latin typeface="Arial" panose="020B0604020202020204" pitchFamily="34" charset="0"/>
                <a:cs typeface="+mn-cs"/>
              </a:rPr>
              <a:t>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 casi confermati sono stati </a:t>
            </a:r>
            <a:r>
              <a:rPr 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239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 una </a:t>
            </a:r>
            <a:r>
              <a:rPr 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incidenza di </a:t>
            </a: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0,4%</a:t>
            </a:r>
            <a:endParaRPr lang="it-IT" altLang="it-IT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19459" name="Immagine 1"/>
          <p:cNvPicPr>
            <a:picLocks noChangeAspect="1"/>
          </p:cNvPicPr>
          <p:nvPr/>
        </p:nvPicPr>
        <p:blipFill>
          <a:blip r:embed="rId2"/>
          <a:srcRect t="7053" r="1030"/>
          <a:stretch>
            <a:fillRect/>
          </a:stretch>
        </p:blipFill>
        <p:spPr bwMode="auto">
          <a:xfrm>
            <a:off x="0" y="628650"/>
            <a:ext cx="88233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428604"/>
          </a:xfrm>
        </p:spPr>
        <p:txBody>
          <a:bodyPr/>
          <a:lstStyle/>
          <a:p>
            <a:pPr algn="just"/>
            <a:r>
              <a:rPr lang="it-IT" sz="1600" dirty="0" smtClean="0"/>
              <a:t>Distribuzione dei casi confermati. Quartili per provincia (con almeno 1 caso confermato)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14480" y="1557338"/>
            <a:ext cx="2857520" cy="2157414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1438" y="0"/>
            <a:ext cx="8715404" cy="428604"/>
          </a:xfrm>
        </p:spPr>
        <p:txBody>
          <a:bodyPr/>
          <a:lstStyle/>
          <a:p>
            <a:pPr algn="just"/>
            <a:r>
              <a:rPr lang="it-IT" sz="1700" dirty="0" smtClean="0"/>
              <a:t>Strutture con almeno 1 caso confermato e Casi confermati (n e % per regione)</a:t>
            </a:r>
            <a:endParaRPr lang="it-IT" sz="17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214282" y="714356"/>
            <a:ext cx="8715436" cy="6143644"/>
            <a:chOff x="214282" y="714356"/>
            <a:chExt cx="8715436" cy="6143644"/>
          </a:xfrm>
        </p:grpSpPr>
        <p:pic>
          <p:nvPicPr>
            <p:cNvPr id="20482" name="Immagine 3"/>
            <p:cNvPicPr>
              <a:picLocks noChangeAspect="1"/>
            </p:cNvPicPr>
            <p:nvPr/>
          </p:nvPicPr>
          <p:blipFill>
            <a:blip r:embed="rId2"/>
            <a:srcRect t="4984"/>
            <a:stretch>
              <a:fillRect/>
            </a:stretch>
          </p:blipFill>
          <p:spPr bwMode="auto">
            <a:xfrm>
              <a:off x="214282" y="714356"/>
              <a:ext cx="7358063" cy="6143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>
            <a:xfrm>
              <a:off x="6072198" y="1500174"/>
              <a:ext cx="1357302" cy="2159000"/>
            </a:xfrm>
            <a:prstGeom prst="rect">
              <a:avLst/>
            </a:pr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6072218" y="3714752"/>
              <a:ext cx="1357302" cy="944554"/>
            </a:xfrm>
            <a:prstGeom prst="rect">
              <a:avLst/>
            </a:pr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6072218" y="4643446"/>
              <a:ext cx="1357302" cy="1801810"/>
            </a:xfrm>
            <a:prstGeom prst="rect">
              <a:avLst/>
            </a:pr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7786710" y="221455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0,8%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715272" y="392906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0,02%</a:t>
              </a:r>
              <a:endParaRPr lang="it-IT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786710" y="528638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0,01%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51144"/>
          <a:stretch>
            <a:fillRect/>
          </a:stretch>
        </p:blipFill>
        <p:spPr bwMode="auto">
          <a:xfrm>
            <a:off x="357158" y="3571876"/>
            <a:ext cx="7645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3"/>
          <p:cNvSpPr>
            <a:spLocks noGrp="1"/>
          </p:cNvSpPr>
          <p:nvPr>
            <p:ph type="title"/>
          </p:nvPr>
        </p:nvSpPr>
        <p:spPr>
          <a:xfrm>
            <a:off x="-32" y="0"/>
            <a:ext cx="8715404" cy="428604"/>
          </a:xfrm>
        </p:spPr>
        <p:txBody>
          <a:bodyPr/>
          <a:lstStyle/>
          <a:p>
            <a:pPr algn="just"/>
            <a:r>
              <a:rPr lang="it-IT" sz="1600" dirty="0" smtClean="0"/>
              <a:t>Casi confermati per provvedimento della ASL e in isolamento presso la struttura (n e %)</a:t>
            </a:r>
            <a:endParaRPr lang="it-IT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4929" b="54138"/>
          <a:stretch>
            <a:fillRect/>
          </a:stretch>
        </p:blipFill>
        <p:spPr bwMode="auto">
          <a:xfrm>
            <a:off x="357158" y="1071546"/>
            <a:ext cx="76454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428604"/>
          </a:xfrm>
        </p:spPr>
        <p:txBody>
          <a:bodyPr/>
          <a:lstStyle/>
          <a:p>
            <a:pPr algn="just"/>
            <a:r>
              <a:rPr lang="it-IT" sz="1600" dirty="0" smtClean="0"/>
              <a:t>Casi confermati, casi ricoverati per regione (% per regione)</a:t>
            </a:r>
            <a:endParaRPr lang="it-IT" sz="1600" dirty="0"/>
          </a:p>
        </p:txBody>
      </p:sp>
      <p:grpSp>
        <p:nvGrpSpPr>
          <p:cNvPr id="18" name="Gruppo 17"/>
          <p:cNvGrpSpPr/>
          <p:nvPr/>
        </p:nvGrpSpPr>
        <p:grpSpPr>
          <a:xfrm>
            <a:off x="428628" y="429539"/>
            <a:ext cx="4786314" cy="6428461"/>
            <a:chOff x="0" y="429539"/>
            <a:chExt cx="4786314" cy="6428461"/>
          </a:xfrm>
        </p:grpSpPr>
        <p:grpSp>
          <p:nvGrpSpPr>
            <p:cNvPr id="14" name="Gruppo 13"/>
            <p:cNvGrpSpPr/>
            <p:nvPr/>
          </p:nvGrpSpPr>
          <p:grpSpPr>
            <a:xfrm>
              <a:off x="0" y="429539"/>
              <a:ext cx="4786314" cy="6428461"/>
              <a:chOff x="295244" y="500042"/>
              <a:chExt cx="4786314" cy="642846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8824" t="3226"/>
              <a:stretch>
                <a:fillRect/>
              </a:stretch>
            </p:blipFill>
            <p:spPr bwMode="auto">
              <a:xfrm>
                <a:off x="1581096" y="500042"/>
                <a:ext cx="3500462" cy="6428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t="3226" r="84145"/>
              <a:stretch>
                <a:fillRect/>
              </a:stretch>
            </p:blipFill>
            <p:spPr bwMode="auto">
              <a:xfrm>
                <a:off x="295244" y="500042"/>
                <a:ext cx="1347798" cy="6428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7" name="Rettangolo 16"/>
            <p:cNvSpPr/>
            <p:nvPr/>
          </p:nvSpPr>
          <p:spPr>
            <a:xfrm>
              <a:off x="142844" y="1428736"/>
              <a:ext cx="4572032" cy="2286016"/>
            </a:xfrm>
            <a:prstGeom prst="rect">
              <a:avLst/>
            </a:pr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 noGrp="1"/>
          </p:cNvSpPr>
          <p:nvPr>
            <p:ph type="title"/>
          </p:nvPr>
        </p:nvSpPr>
        <p:spPr>
          <a:xfrm>
            <a:off x="142844" y="0"/>
            <a:ext cx="8715404" cy="428604"/>
          </a:xfrm>
        </p:spPr>
        <p:txBody>
          <a:bodyPr/>
          <a:lstStyle/>
          <a:p>
            <a:pPr algn="just"/>
            <a:r>
              <a:rPr lang="it-IT" sz="1600" dirty="0" smtClean="0"/>
              <a:t>Indice di saturazione (% ospiti / capienza delle strutture; % per regione)</a:t>
            </a:r>
            <a:endParaRPr lang="it-IT" sz="1600" dirty="0"/>
          </a:p>
        </p:txBody>
      </p:sp>
      <p:grpSp>
        <p:nvGrpSpPr>
          <p:cNvPr id="5" name="Gruppo 4"/>
          <p:cNvGrpSpPr/>
          <p:nvPr/>
        </p:nvGrpSpPr>
        <p:grpSpPr>
          <a:xfrm>
            <a:off x="438150" y="711180"/>
            <a:ext cx="5919749" cy="6146820"/>
            <a:chOff x="438150" y="711180"/>
            <a:chExt cx="5919749" cy="614682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2"/>
            <a:srcRect l="61765" t="7523"/>
            <a:stretch>
              <a:fillRect/>
            </a:stretch>
          </p:blipFill>
          <p:spPr bwMode="auto">
            <a:xfrm>
              <a:off x="3571868" y="711180"/>
              <a:ext cx="2786031" cy="614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t="7523" r="56013"/>
            <a:stretch>
              <a:fillRect/>
            </a:stretch>
          </p:blipFill>
          <p:spPr bwMode="auto">
            <a:xfrm>
              <a:off x="438150" y="711180"/>
              <a:ext cx="3205156" cy="6146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500042"/>
            <a:ext cx="8858250" cy="62865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1800" dirty="0" smtClean="0"/>
              <a:t>L'indagine, condotta su base nazionale: </a:t>
            </a:r>
          </a:p>
          <a:p>
            <a:pPr marL="0" indent="0" algn="just">
              <a:buFontTx/>
              <a:buNone/>
              <a:defRPr/>
            </a:pPr>
            <a:endParaRPr lang="it-IT" sz="1800" dirty="0" smtClean="0"/>
          </a:p>
          <a:p>
            <a:pPr algn="just">
              <a:defRPr/>
            </a:pPr>
            <a:r>
              <a:rPr lang="it-IT" sz="1800" dirty="0" smtClean="0"/>
              <a:t>ha rappresentato l'opportunità </a:t>
            </a:r>
            <a:r>
              <a:rPr lang="it-IT" sz="1800" dirty="0"/>
              <a:t>di testare la tenuta in termini di sanità pubblica del sistema di accoglienza dei migranti in </a:t>
            </a:r>
            <a:r>
              <a:rPr lang="it-IT" sz="1800" dirty="0" smtClean="0"/>
              <a:t>Italia.</a:t>
            </a:r>
          </a:p>
          <a:p>
            <a:pPr marL="0" indent="0" algn="just">
              <a:buFontTx/>
              <a:buNone/>
              <a:defRPr/>
            </a:pPr>
            <a:endParaRPr lang="it-IT" sz="1800" dirty="0" smtClean="0"/>
          </a:p>
          <a:p>
            <a:pPr algn="just">
              <a:defRPr/>
            </a:pPr>
            <a:r>
              <a:rPr lang="it-IT" sz="1800" dirty="0" smtClean="0"/>
              <a:t>ha fornito </a:t>
            </a:r>
            <a:r>
              <a:rPr lang="it-IT" sz="1800" dirty="0"/>
              <a:t>dati nazionali affidabili, per </a:t>
            </a:r>
            <a:r>
              <a:rPr lang="it-IT" sz="1800" dirty="0" smtClean="0"/>
              <a:t>l’elevata partecipazione delle strutture di accoglienza, per la rilevazione </a:t>
            </a:r>
            <a:r>
              <a:rPr lang="it-IT" sz="1800" dirty="0"/>
              <a:t>puntuale dei casi e la </a:t>
            </a:r>
            <a:r>
              <a:rPr lang="it-IT" sz="1800" dirty="0" smtClean="0"/>
              <a:t>stabilità nel numero degli </a:t>
            </a:r>
            <a:r>
              <a:rPr lang="it-IT" sz="1800" dirty="0"/>
              <a:t>esposti a rischio nelle strutture durante il </a:t>
            </a:r>
            <a:r>
              <a:rPr lang="it-IT" sz="1800" dirty="0" err="1"/>
              <a:t>lock-down</a:t>
            </a:r>
            <a:r>
              <a:rPr lang="it-IT" sz="1800" dirty="0"/>
              <a:t>. </a:t>
            </a:r>
            <a:endParaRPr lang="it-IT" sz="1800" dirty="0" smtClean="0"/>
          </a:p>
          <a:p>
            <a:pPr marL="0" indent="0" algn="just">
              <a:buFontTx/>
              <a:buNone/>
              <a:defRPr/>
            </a:pPr>
            <a:endParaRPr lang="it-IT" sz="1800" dirty="0" smtClean="0"/>
          </a:p>
          <a:p>
            <a:pPr algn="just">
              <a:defRPr/>
            </a:pPr>
            <a:r>
              <a:rPr lang="it-IT" sz="1800" dirty="0"/>
              <a:t>h</a:t>
            </a:r>
            <a:r>
              <a:rPr lang="it-IT" sz="1800" dirty="0" smtClean="0"/>
              <a:t>a evidenziato una </a:t>
            </a:r>
            <a:r>
              <a:rPr lang="it-IT" sz="1800" dirty="0"/>
              <a:t>buona risposta </a:t>
            </a:r>
            <a:r>
              <a:rPr lang="it-IT" sz="1800" dirty="0" smtClean="0"/>
              <a:t>del </a:t>
            </a:r>
            <a:r>
              <a:rPr lang="it-IT" sz="1800" dirty="0"/>
              <a:t>Sistema di </a:t>
            </a:r>
            <a:r>
              <a:rPr lang="it-IT" sz="1800" dirty="0" smtClean="0"/>
              <a:t>Accoglienza, </a:t>
            </a:r>
            <a:r>
              <a:rPr lang="it-IT" sz="1800" dirty="0"/>
              <a:t>con una </a:t>
            </a:r>
            <a:r>
              <a:rPr lang="it-IT" sz="1800" dirty="0" smtClean="0"/>
              <a:t>incidenza di casi (0,4%) </a:t>
            </a:r>
            <a:r>
              <a:rPr lang="it-IT" sz="1800" dirty="0"/>
              <a:t>e un gradiente di diffusione Nord-Sud </a:t>
            </a:r>
            <a:r>
              <a:rPr lang="it-IT" sz="1800" dirty="0" smtClean="0"/>
              <a:t>(0,8% Nord, 0,02% Centro e 0,01% Sud). </a:t>
            </a:r>
          </a:p>
          <a:p>
            <a:pPr marL="0" indent="0" algn="just">
              <a:buFontTx/>
              <a:buNone/>
              <a:defRPr/>
            </a:pPr>
            <a:endParaRPr lang="it-IT" sz="1800" dirty="0" smtClean="0"/>
          </a:p>
          <a:p>
            <a:pPr algn="just">
              <a:defRPr/>
            </a:pPr>
            <a:r>
              <a:rPr lang="it-IT" sz="1800" dirty="0"/>
              <a:t>h</a:t>
            </a:r>
            <a:r>
              <a:rPr lang="it-IT" sz="1800" dirty="0" smtClean="0"/>
              <a:t>a segnalato alcune </a:t>
            </a:r>
            <a:r>
              <a:rPr lang="it-IT" sz="1800" dirty="0"/>
              <a:t>criticità </a:t>
            </a:r>
            <a:r>
              <a:rPr lang="it-IT" sz="1800" dirty="0" smtClean="0"/>
              <a:t>gestionali presso talune strutture del sistema, come </a:t>
            </a:r>
          </a:p>
          <a:p>
            <a:pPr marL="542925" indent="-180975" algn="just">
              <a:buFontTx/>
              <a:buChar char="-"/>
              <a:defRPr/>
            </a:pPr>
            <a:r>
              <a:rPr lang="it-IT" sz="1800" dirty="0" smtClean="0"/>
              <a:t>il </a:t>
            </a:r>
            <a:r>
              <a:rPr lang="it-IT" sz="1800" dirty="0"/>
              <a:t>non sempre efficace isolamento dei positivi </a:t>
            </a:r>
          </a:p>
          <a:p>
            <a:pPr marL="542925" indent="-180975" algn="just">
              <a:buFontTx/>
              <a:buChar char="-"/>
              <a:defRPr/>
            </a:pPr>
            <a:r>
              <a:rPr lang="it-IT" sz="1800" dirty="0" smtClean="0"/>
              <a:t>l’affollamento </a:t>
            </a:r>
            <a:r>
              <a:rPr lang="it-IT" sz="1800" dirty="0"/>
              <a:t>degli </a:t>
            </a:r>
            <a:r>
              <a:rPr lang="it-IT" sz="1800" dirty="0" smtClean="0"/>
              <a:t>spazi</a:t>
            </a:r>
          </a:p>
          <a:p>
            <a:pPr marL="361950" indent="0" algn="just">
              <a:buFontTx/>
              <a:buNone/>
              <a:defRPr/>
            </a:pPr>
            <a:r>
              <a:rPr lang="it-IT" sz="1800" dirty="0" smtClean="0"/>
              <a:t>che </a:t>
            </a:r>
            <a:r>
              <a:rPr lang="it-IT" sz="1800" dirty="0"/>
              <a:t>possono non assicurare a migranti e rifugiati le stesse misure di contrasto e contenimento del Covid-19 della popolazione generale</a:t>
            </a:r>
            <a:r>
              <a:rPr lang="it-IT" sz="1800" dirty="0" smtClean="0"/>
              <a:t>.</a:t>
            </a:r>
          </a:p>
          <a:p>
            <a:pPr marL="0" indent="0" algn="just">
              <a:buFontTx/>
              <a:buNone/>
              <a:defRPr/>
            </a:pPr>
            <a:endParaRPr lang="it-IT" sz="1800" dirty="0" smtClean="0"/>
          </a:p>
          <a:p>
            <a:pPr marL="266700" indent="-266700" algn="just">
              <a:buFont typeface="Arial" pitchFamily="34" charset="0"/>
              <a:buChar char="•"/>
              <a:tabLst>
                <a:tab pos="266700" algn="l"/>
              </a:tabLst>
              <a:defRPr/>
            </a:pPr>
            <a:r>
              <a:rPr lang="it-IT" sz="1800" dirty="0" smtClean="0"/>
              <a:t> ha evidenziato l’importanza di continuare il monitoraggio.</a:t>
            </a:r>
            <a:endParaRPr lang="it-IT" sz="1800" dirty="0"/>
          </a:p>
        </p:txBody>
      </p:sp>
      <p:sp>
        <p:nvSpPr>
          <p:cNvPr id="27651" name="Titolo 1"/>
          <p:cNvSpPr txBox="1">
            <a:spLocks/>
          </p:cNvSpPr>
          <p:nvPr/>
        </p:nvSpPr>
        <p:spPr bwMode="auto">
          <a:xfrm>
            <a:off x="357158" y="0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2800">
                <a:solidFill>
                  <a:schemeClr val="tx2"/>
                </a:solidFill>
              </a:rPr>
              <a:t>CONCLUSIONI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31788" y="2057400"/>
            <a:ext cx="8480425" cy="175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3200" b="1" kern="0" dirty="0" smtClean="0">
                <a:solidFill>
                  <a:srgbClr val="FF0000"/>
                </a:solidFill>
              </a:rPr>
              <a:t>Grazie dell’attenzione</a:t>
            </a:r>
            <a:endParaRPr lang="it-IT" sz="3200" kern="0" dirty="0"/>
          </a:p>
        </p:txBody>
      </p:sp>
      <p:pic>
        <p:nvPicPr>
          <p:cNvPr id="2969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1438" y="-7429500"/>
            <a:ext cx="7289801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487363"/>
          </a:xfrm>
        </p:spPr>
        <p:txBody>
          <a:bodyPr/>
          <a:lstStyle/>
          <a:p>
            <a:r>
              <a:rPr lang="it-IT" altLang="it-IT" sz="2800" smtClean="0"/>
              <a:t>CONTESTO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563" y="908050"/>
            <a:ext cx="8778875" cy="54737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2000" dirty="0" smtClean="0"/>
              <a:t>La pandemia da Sars-CoV2 rappresenta una sfida inedita e impegnativa </a:t>
            </a:r>
            <a:r>
              <a:rPr lang="it-IT" sz="2000" dirty="0"/>
              <a:t>per la salute della popolazione </a:t>
            </a:r>
            <a:r>
              <a:rPr lang="it-IT" sz="2000" dirty="0" smtClean="0"/>
              <a:t>mondiale.</a:t>
            </a:r>
          </a:p>
          <a:p>
            <a:pPr marL="0" indent="0" algn="just">
              <a:buFontTx/>
              <a:buNone/>
              <a:defRPr/>
            </a:pPr>
            <a:endParaRPr lang="it-IT" sz="2000" dirty="0" smtClean="0"/>
          </a:p>
          <a:p>
            <a:pPr marL="0" indent="0" algn="just">
              <a:buFontTx/>
              <a:buNone/>
              <a:defRPr/>
            </a:pPr>
            <a:r>
              <a:rPr lang="it-IT" sz="2000" dirty="0" smtClean="0"/>
              <a:t>L’Italia è stato uno dei primi paesi a sperimentare l’impatto della pandemia sulla capacità di risposta dei propri servizi sanitari per il contrasto e il contenimento del virus. </a:t>
            </a:r>
          </a:p>
          <a:p>
            <a:pPr marL="0" indent="0" algn="just">
              <a:buFontTx/>
              <a:buNone/>
              <a:defRPr/>
            </a:pPr>
            <a:endParaRPr lang="it-IT" sz="2000" dirty="0"/>
          </a:p>
          <a:p>
            <a:pPr marL="0" indent="0" algn="just">
              <a:buFontTx/>
              <a:buNone/>
              <a:defRPr/>
            </a:pPr>
            <a:r>
              <a:rPr lang="it-IT" sz="2000" dirty="0" smtClean="0"/>
              <a:t>Secondo l'ECDC </a:t>
            </a:r>
            <a:r>
              <a:rPr lang="it-IT" sz="2000" dirty="0"/>
              <a:t>e </a:t>
            </a:r>
            <a:r>
              <a:rPr lang="it-IT" sz="2000" dirty="0" smtClean="0"/>
              <a:t>l’ISS, i </a:t>
            </a:r>
            <a:r>
              <a:rPr lang="it-IT" sz="2000" dirty="0"/>
              <a:t>centri di </a:t>
            </a:r>
            <a:r>
              <a:rPr lang="it-IT" sz="2000" dirty="0" smtClean="0"/>
              <a:t>accoglienza </a:t>
            </a:r>
            <a:r>
              <a:rPr lang="it-IT" sz="2000" dirty="0"/>
              <a:t>possono </a:t>
            </a:r>
            <a:r>
              <a:rPr lang="it-IT" sz="2000" dirty="0" smtClean="0"/>
              <a:t>essere luogo di maggiore diffusione di infezione </a:t>
            </a:r>
            <a:r>
              <a:rPr lang="it-IT" sz="2000" dirty="0"/>
              <a:t>da </a:t>
            </a:r>
            <a:r>
              <a:rPr lang="it-IT" sz="2000" dirty="0" smtClean="0"/>
              <a:t>SARS-Cov2:   </a:t>
            </a:r>
          </a:p>
          <a:p>
            <a:pPr algn="just">
              <a:defRPr/>
            </a:pPr>
            <a:r>
              <a:rPr lang="it-IT" sz="2000" dirty="0" smtClean="0"/>
              <a:t>affollamento </a:t>
            </a:r>
          </a:p>
          <a:p>
            <a:pPr algn="just">
              <a:defRPr/>
            </a:pPr>
            <a:r>
              <a:rPr lang="it-IT" sz="2000" dirty="0" smtClean="0"/>
              <a:t>inadeguatezza dei </a:t>
            </a:r>
            <a:r>
              <a:rPr lang="it-IT" sz="2000" dirty="0"/>
              <a:t>presidi di protezione </a:t>
            </a:r>
            <a:endParaRPr lang="it-IT" sz="2000" dirty="0" smtClean="0"/>
          </a:p>
          <a:p>
            <a:pPr algn="just">
              <a:defRPr/>
            </a:pPr>
            <a:endParaRPr lang="it-IT" sz="2000" dirty="0" smtClean="0"/>
          </a:p>
          <a:p>
            <a:pPr marL="0" indent="0" algn="just">
              <a:buFontTx/>
              <a:buNone/>
              <a:defRPr/>
            </a:pPr>
            <a:r>
              <a:rPr lang="it-IT" sz="2000" dirty="0" smtClean="0"/>
              <a:t>possono </a:t>
            </a:r>
            <a:r>
              <a:rPr lang="it-IT" sz="2000" dirty="0"/>
              <a:t>aumentare l’esposizione </a:t>
            </a:r>
            <a:r>
              <a:rPr lang="it-IT" sz="2000" dirty="0" smtClean="0"/>
              <a:t>al virus, aggravando </a:t>
            </a:r>
            <a:r>
              <a:rPr lang="it-IT" sz="2000" dirty="0"/>
              <a:t>le vulnerabilità dei migranti e dei </a:t>
            </a:r>
            <a:r>
              <a:rPr lang="it-IT" sz="2000" dirty="0" smtClean="0"/>
              <a:t>rifugiati.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609600" y="25400"/>
            <a:ext cx="8229600" cy="487363"/>
          </a:xfrm>
        </p:spPr>
        <p:txBody>
          <a:bodyPr/>
          <a:lstStyle/>
          <a:p>
            <a:r>
              <a:rPr lang="it-IT" altLang="it-IT" sz="2800" smtClean="0"/>
              <a:t>INTRODUZIONE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79375" y="696913"/>
            <a:ext cx="4645025" cy="51435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altLang="it-IT" sz="1800" dirty="0" smtClean="0"/>
              <a:t>L'INMP ha condotto una indagine nazionale nell’ambito del Sistema di accoglienza per migranti durante la prima fase dell’emergenza di Covid-19,</a:t>
            </a:r>
          </a:p>
          <a:p>
            <a:pPr marL="0" indent="0" algn="just">
              <a:buFontTx/>
              <a:buNone/>
            </a:pPr>
            <a:r>
              <a:rPr lang="it-IT" altLang="it-IT" sz="1800" i="1" dirty="0" smtClean="0"/>
              <a:t>su mandato del Ministero dell'Interno e coinvolgendo i responsabili delle strutture.</a:t>
            </a:r>
          </a:p>
          <a:p>
            <a:pPr marL="0" indent="0" algn="just">
              <a:buFontTx/>
              <a:buNone/>
            </a:pPr>
            <a:endParaRPr lang="it-IT" altLang="it-IT" sz="1800" dirty="0" smtClean="0"/>
          </a:p>
          <a:p>
            <a:pPr marL="0" indent="0" algn="just">
              <a:buFontTx/>
              <a:buNone/>
            </a:pPr>
            <a:endParaRPr lang="it-IT" altLang="it-IT" sz="1800" dirty="0" smtClean="0"/>
          </a:p>
          <a:p>
            <a:pPr marL="0" indent="0" algn="just">
              <a:buFontTx/>
              <a:buNone/>
            </a:pPr>
            <a:r>
              <a:rPr lang="it-IT" altLang="it-IT" sz="1800" dirty="0" smtClean="0"/>
              <a:t>Il 13 agosto 2020 è stato pubblicato il rapporto "</a:t>
            </a:r>
            <a:r>
              <a:rPr lang="it-IT" altLang="it-IT" sz="1800" b="1" dirty="0" smtClean="0"/>
              <a:t>Indagine nazionale CoVid-19 nelle strutture del sistema di accoglienza per migranti</a:t>
            </a:r>
            <a:r>
              <a:rPr lang="it-IT" altLang="it-IT" sz="1800" dirty="0" smtClean="0"/>
              <a:t>“.</a:t>
            </a:r>
          </a:p>
          <a:p>
            <a:pPr marL="0" indent="0" algn="just">
              <a:buFontTx/>
              <a:buNone/>
            </a:pPr>
            <a:endParaRPr lang="it-IT" altLang="it-IT" sz="1800" dirty="0" smtClean="0"/>
          </a:p>
          <a:p>
            <a:pPr marL="0" indent="0" algn="just">
              <a:buFontTx/>
              <a:buNone/>
            </a:pPr>
            <a:r>
              <a:rPr lang="it-IT" altLang="it-IT" sz="1400" dirty="0" smtClean="0">
                <a:hlinkClick r:id="rId3"/>
              </a:rPr>
              <a:t>https://www.inmp.it/ita/Pubblicazioni/Libri/Indagine-nazionale-CoVid-19-nelle-strutture-del-sistema-di-accoglienza-per-migranti</a:t>
            </a:r>
            <a:endParaRPr lang="it-IT" altLang="it-IT" sz="1400" dirty="0" smtClean="0"/>
          </a:p>
          <a:p>
            <a:pPr marL="0" indent="0" algn="just">
              <a:buFontTx/>
              <a:buNone/>
            </a:pPr>
            <a:endParaRPr lang="it-IT" altLang="it-IT" sz="1400" dirty="0" smtClean="0"/>
          </a:p>
        </p:txBody>
      </p:sp>
      <p:pic>
        <p:nvPicPr>
          <p:cNvPr id="7172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63" y="714375"/>
            <a:ext cx="42624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50" y="6024563"/>
            <a:ext cx="4714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609600"/>
            <a:ext cx="4114800" cy="609600"/>
          </a:xfrm>
        </p:spPr>
        <p:txBody>
          <a:bodyPr/>
          <a:lstStyle/>
          <a:p>
            <a:r>
              <a:rPr lang="it-IT" altLang="it-IT" smtClean="0"/>
              <a:t>OBIETTIVI 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266700" y="1628775"/>
            <a:ext cx="8610600" cy="4648200"/>
          </a:xfrm>
        </p:spPr>
        <p:txBody>
          <a:bodyPr/>
          <a:lstStyle/>
          <a:p>
            <a:pPr marL="457200" indent="-457200" algn="just">
              <a:buFontTx/>
              <a:buAutoNum type="arabicPeriod"/>
            </a:pPr>
            <a:r>
              <a:rPr lang="it-IT" altLang="it-IT" sz="2000" dirty="0" smtClean="0"/>
              <a:t>Analizzare l’incidenza e gli esiti dell’infezione da SARS-Cov2 nelle strutture di accoglienza per migranti e rifugiati</a:t>
            </a:r>
          </a:p>
          <a:p>
            <a:pPr marL="457200" indent="-457200" algn="just">
              <a:buFontTx/>
              <a:buAutoNum type="arabicPeriod"/>
            </a:pPr>
            <a:endParaRPr lang="it-IT" altLang="it-IT" sz="2000" dirty="0" smtClean="0"/>
          </a:p>
          <a:p>
            <a:pPr marL="457200" indent="-457200" algn="just">
              <a:buFontTx/>
              <a:buAutoNum type="arabicPeriod"/>
            </a:pPr>
            <a:endParaRPr lang="it-IT" altLang="it-IT" sz="2000" dirty="0" smtClean="0"/>
          </a:p>
          <a:p>
            <a:pPr marL="457200" indent="-457200" algn="just">
              <a:buFontTx/>
              <a:buAutoNum type="arabicPeriod"/>
            </a:pPr>
            <a:r>
              <a:rPr lang="it-IT" altLang="it-IT" sz="2000" dirty="0" smtClean="0"/>
              <a:t>Descrivere le modalità di gestione delle strutture per il contenimento del contagio</a:t>
            </a:r>
          </a:p>
          <a:p>
            <a:pPr marL="457200" indent="-457200" algn="just">
              <a:buFontTx/>
              <a:buNone/>
            </a:pPr>
            <a:endParaRPr lang="it-IT" altLang="it-IT" sz="2000" dirty="0" smtClean="0"/>
          </a:p>
          <a:p>
            <a:pPr marL="457200" indent="-457200" algn="just">
              <a:buFontTx/>
              <a:buNone/>
            </a:pPr>
            <a:endParaRPr lang="it-IT" altLang="it-IT" sz="2000" dirty="0" smtClean="0"/>
          </a:p>
          <a:p>
            <a:pPr marL="457200" indent="-457200" algn="just">
              <a:buFontTx/>
              <a:buNone/>
            </a:pPr>
            <a:r>
              <a:rPr lang="it-IT" altLang="it-IT" sz="2000" dirty="0" smtClean="0"/>
              <a:t>durante la prima fase dell’emergenza Covid-19 in Italia.</a:t>
            </a:r>
          </a:p>
          <a:p>
            <a:pPr marL="457200" indent="-457200" algn="just">
              <a:buFontTx/>
              <a:buNone/>
            </a:pPr>
            <a:endParaRPr lang="it-IT" altLang="it-IT" sz="2000" dirty="0" smtClean="0"/>
          </a:p>
          <a:p>
            <a:pPr marL="457200" indent="-457200" algn="just">
              <a:buFontTx/>
              <a:buNone/>
            </a:pPr>
            <a:endParaRPr lang="it-IT" altLang="it-IT" sz="2000" dirty="0" smtClean="0"/>
          </a:p>
          <a:p>
            <a:pPr marL="457200" indent="-457200" algn="just">
              <a:buFontTx/>
              <a:buNone/>
            </a:pPr>
            <a:endParaRPr lang="it-IT" altLang="it-IT" sz="2000" dirty="0" smtClean="0"/>
          </a:p>
          <a:p>
            <a:pPr marL="457200" indent="-457200" algn="just">
              <a:buFontTx/>
              <a:buNone/>
            </a:pPr>
            <a:endParaRPr lang="it-IT" altLang="it-IT" sz="2000" dirty="0" smtClean="0"/>
          </a:p>
          <a:p>
            <a:pPr marL="457200" indent="-457200" algn="just">
              <a:buFontTx/>
              <a:buNone/>
            </a:pPr>
            <a:endParaRPr lang="it-IT" alt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425450" y="76200"/>
            <a:ext cx="8229600" cy="334963"/>
          </a:xfrm>
        </p:spPr>
        <p:txBody>
          <a:bodyPr/>
          <a:lstStyle/>
          <a:p>
            <a:r>
              <a:rPr lang="it-IT" altLang="it-IT" sz="2800" smtClean="0"/>
              <a:t>MATERIALI E METODI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" y="703263"/>
            <a:ext cx="8877300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sz="1900" dirty="0"/>
              <a:t>L’indagine </a:t>
            </a:r>
            <a:r>
              <a:rPr lang="it-IT" sz="1900" dirty="0" smtClean="0"/>
              <a:t>è stata realizzata nel </a:t>
            </a:r>
            <a:r>
              <a:rPr lang="it-IT" sz="1900" dirty="0"/>
              <a:t>periodo 1 febbraio - 12 giugno 2020.</a:t>
            </a:r>
          </a:p>
          <a:p>
            <a:pPr marL="0" indent="0" algn="just">
              <a:buFontTx/>
              <a:buNone/>
              <a:defRPr/>
            </a:pPr>
            <a:endParaRPr lang="it-IT" sz="1900" dirty="0" smtClean="0"/>
          </a:p>
          <a:p>
            <a:pPr marL="0" indent="0" algn="just">
              <a:buFontTx/>
              <a:buNone/>
              <a:defRPr/>
            </a:pPr>
            <a:r>
              <a:rPr lang="it-IT" sz="1900" dirty="0" smtClean="0"/>
              <a:t>E’ stato realizzato un questionario, </a:t>
            </a:r>
            <a:r>
              <a:rPr lang="it-IT" sz="1900" dirty="0"/>
              <a:t>disponibile sulla piattaforma di INMP, compilato </a:t>
            </a:r>
            <a:r>
              <a:rPr lang="it-IT" sz="1900" dirty="0" smtClean="0"/>
              <a:t>dai </a:t>
            </a:r>
            <a:r>
              <a:rPr lang="it-IT" sz="1900" dirty="0"/>
              <a:t>responsabili dei </a:t>
            </a:r>
            <a:r>
              <a:rPr lang="it-IT" sz="1900" dirty="0" smtClean="0"/>
              <a:t>centri e costituito </a:t>
            </a:r>
            <a:r>
              <a:rPr lang="it-IT" sz="1900" dirty="0"/>
              <a:t>da </a:t>
            </a:r>
            <a:r>
              <a:rPr lang="it-IT" sz="1900" b="1" u="sng" dirty="0" smtClean="0"/>
              <a:t>2 </a:t>
            </a:r>
            <a:r>
              <a:rPr lang="it-IT" sz="1900" b="1" u="sng" dirty="0"/>
              <a:t>schede</a:t>
            </a:r>
            <a:r>
              <a:rPr lang="it-IT" sz="1900" dirty="0"/>
              <a:t>: </a:t>
            </a:r>
            <a:endParaRPr lang="it-IT" sz="1900" dirty="0" smtClean="0"/>
          </a:p>
          <a:p>
            <a:pPr algn="just">
              <a:buFontTx/>
              <a:buChar char="-"/>
              <a:defRPr/>
            </a:pPr>
            <a:r>
              <a:rPr lang="it-IT" sz="1900" b="1" dirty="0" smtClean="0"/>
              <a:t>scheda </a:t>
            </a:r>
            <a:r>
              <a:rPr lang="it-IT" sz="1900" b="1" dirty="0"/>
              <a:t>A - “informazioni sul centro</a:t>
            </a:r>
            <a:r>
              <a:rPr lang="it-IT" sz="1900" dirty="0"/>
              <a:t>” - </a:t>
            </a:r>
            <a:r>
              <a:rPr lang="it-IT" sz="1900" dirty="0" smtClean="0"/>
              <a:t>per </a:t>
            </a:r>
            <a:r>
              <a:rPr lang="it-IT" sz="1900" dirty="0"/>
              <a:t>ciascun centro di tutte le regioni e </a:t>
            </a:r>
            <a:r>
              <a:rPr lang="it-IT" sz="1900" dirty="0" smtClean="0"/>
              <a:t>province: alloggio</a:t>
            </a:r>
            <a:r>
              <a:rPr lang="it-IT" sz="1900" dirty="0"/>
              <a:t>, </a:t>
            </a:r>
            <a:r>
              <a:rPr lang="it-IT" sz="1900" dirty="0" smtClean="0"/>
              <a:t>capienza</a:t>
            </a:r>
            <a:r>
              <a:rPr lang="it-IT" sz="1900" dirty="0"/>
              <a:t>, </a:t>
            </a:r>
            <a:r>
              <a:rPr lang="it-IT" sz="1900" dirty="0" smtClean="0"/>
              <a:t>numero </a:t>
            </a:r>
            <a:r>
              <a:rPr lang="it-IT" sz="1900" dirty="0"/>
              <a:t>e </a:t>
            </a:r>
            <a:r>
              <a:rPr lang="it-IT" sz="1900" dirty="0" smtClean="0"/>
              <a:t>nazionalità </a:t>
            </a:r>
            <a:r>
              <a:rPr lang="it-IT" sz="1900" dirty="0"/>
              <a:t>degli </a:t>
            </a:r>
            <a:r>
              <a:rPr lang="it-IT" sz="1900" dirty="0" smtClean="0"/>
              <a:t>ospiti </a:t>
            </a:r>
          </a:p>
          <a:p>
            <a:pPr marL="0" indent="0" algn="just">
              <a:buFontTx/>
              <a:buNone/>
              <a:defRPr/>
            </a:pPr>
            <a:endParaRPr lang="it-IT" sz="1900" dirty="0"/>
          </a:p>
        </p:txBody>
      </p:sp>
      <p:pic>
        <p:nvPicPr>
          <p:cNvPr id="11268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81363"/>
            <a:ext cx="74676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25450" y="76200"/>
            <a:ext cx="8229600" cy="334963"/>
          </a:xfrm>
        </p:spPr>
        <p:txBody>
          <a:bodyPr/>
          <a:lstStyle/>
          <a:p>
            <a:r>
              <a:rPr lang="it-IT" altLang="it-IT" sz="2800" smtClean="0"/>
              <a:t>MATERIALI E METODI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550" y="609600"/>
            <a:ext cx="8985250" cy="4525963"/>
          </a:xfrm>
        </p:spPr>
        <p:txBody>
          <a:bodyPr/>
          <a:lstStyle/>
          <a:p>
            <a:pPr algn="just">
              <a:buFontTx/>
              <a:buChar char="-"/>
              <a:defRPr/>
            </a:pPr>
            <a:r>
              <a:rPr lang="it-IT" sz="2000" b="1" dirty="0"/>
              <a:t>s</a:t>
            </a:r>
            <a:r>
              <a:rPr lang="it-IT" sz="2000" b="1" dirty="0" smtClean="0"/>
              <a:t>cheda </a:t>
            </a:r>
            <a:r>
              <a:rPr lang="it-IT" sz="2000" b="1" dirty="0"/>
              <a:t>B – “informazioni sugli </a:t>
            </a:r>
            <a:r>
              <a:rPr lang="it-IT" sz="2000" b="1" dirty="0" smtClean="0"/>
              <a:t>ospiti almeno sospetti” - </a:t>
            </a:r>
            <a:r>
              <a:rPr lang="it-IT" sz="2000" dirty="0" smtClean="0"/>
              <a:t>per </a:t>
            </a:r>
            <a:r>
              <a:rPr lang="it-IT" sz="2000" dirty="0"/>
              <a:t>i casi sospetti e confermati di </a:t>
            </a:r>
            <a:r>
              <a:rPr lang="it-IT" sz="2000" dirty="0" smtClean="0"/>
              <a:t>Covid-19: presenza </a:t>
            </a:r>
            <a:r>
              <a:rPr lang="it-IT" sz="2000" dirty="0"/>
              <a:t>di </a:t>
            </a:r>
            <a:r>
              <a:rPr lang="it-IT" sz="2000" dirty="0" err="1"/>
              <a:t>comorbidità</a:t>
            </a:r>
            <a:r>
              <a:rPr lang="it-IT" sz="2000" dirty="0"/>
              <a:t>, </a:t>
            </a:r>
            <a:r>
              <a:rPr lang="it-IT" sz="2000" dirty="0" smtClean="0"/>
              <a:t>gestione </a:t>
            </a:r>
            <a:r>
              <a:rPr lang="it-IT" sz="2000" dirty="0"/>
              <a:t>dell’isolamento fiduciario, </a:t>
            </a:r>
            <a:r>
              <a:rPr lang="it-IT" sz="2000" dirty="0" smtClean="0"/>
              <a:t>eventuale </a:t>
            </a:r>
            <a:r>
              <a:rPr lang="it-IT" sz="2000" dirty="0"/>
              <a:t>ricovero. </a:t>
            </a:r>
            <a:endParaRPr lang="it-IT" sz="2000" dirty="0" smtClean="0"/>
          </a:p>
          <a:p>
            <a:pPr algn="just">
              <a:buFontTx/>
              <a:buChar char="-"/>
              <a:defRPr/>
            </a:pPr>
            <a:endParaRPr lang="it-IT" sz="2000" dirty="0"/>
          </a:p>
          <a:p>
            <a:pPr marL="0" indent="0" algn="just">
              <a:buFontTx/>
              <a:buNone/>
              <a:defRPr/>
            </a:pPr>
            <a:endParaRPr lang="it-IT" sz="2000" dirty="0"/>
          </a:p>
        </p:txBody>
      </p:sp>
      <p:pic>
        <p:nvPicPr>
          <p:cNvPr id="12292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2025650"/>
            <a:ext cx="8610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560513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</a:rPr>
              <a:t>Risultati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it-IT" b="1" dirty="0" smtClean="0">
                <a:solidFill>
                  <a:srgbClr val="FF0000"/>
                </a:solidFill>
              </a:rPr>
              <a:t>OFFERTA</a:t>
            </a:r>
            <a:endParaRPr lang="it-IT" dirty="0" smtClean="0"/>
          </a:p>
          <a:p>
            <a:pPr marL="0" indent="0" algn="ctr">
              <a:buFontTx/>
              <a:buNone/>
              <a:defRPr/>
            </a:pPr>
            <a:r>
              <a:rPr lang="it-IT" dirty="0" smtClean="0"/>
              <a:t>LE STRUTTURE </a:t>
            </a:r>
            <a:r>
              <a:rPr lang="it-IT" dirty="0"/>
              <a:t>DI </a:t>
            </a:r>
            <a:r>
              <a:rPr lang="it-IT" dirty="0" smtClean="0"/>
              <a:t>ACCOGLIENZA</a:t>
            </a:r>
          </a:p>
          <a:p>
            <a:pPr marL="0" indent="0" algn="ctr">
              <a:buFontTx/>
              <a:buNone/>
              <a:defRPr/>
            </a:pPr>
            <a:endParaRPr lang="it-IT" dirty="0"/>
          </a:p>
          <a:p>
            <a:pPr marL="0" indent="0" algn="ctr">
              <a:buFontTx/>
              <a:buNone/>
              <a:defRPr/>
            </a:pP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Hanno partecipato all’indagine 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5.038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centri di accoglienza 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 </a:t>
            </a:r>
            <a:r>
              <a:rPr lang="it-IT" alt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totale di 6.837 (73,7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%)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28604"/>
          </a:xfrm>
        </p:spPr>
        <p:txBody>
          <a:bodyPr/>
          <a:lstStyle/>
          <a:p>
            <a:pPr algn="just"/>
            <a:r>
              <a:rPr lang="it-IT" sz="1800" dirty="0" smtClean="0"/>
              <a:t>Strutture partecipanti all’indagine per regione (n e % per regione)</a:t>
            </a:r>
            <a:endParaRPr lang="it-IT" sz="18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0" y="507979"/>
            <a:ext cx="8858280" cy="6350021"/>
            <a:chOff x="0" y="507979"/>
            <a:chExt cx="8858280" cy="6350021"/>
          </a:xfrm>
        </p:grpSpPr>
        <p:pic>
          <p:nvPicPr>
            <p:cNvPr id="14338" name="Immagine 3"/>
            <p:cNvPicPr>
              <a:picLocks noChangeAspect="1"/>
            </p:cNvPicPr>
            <p:nvPr/>
          </p:nvPicPr>
          <p:blipFill>
            <a:blip r:embed="rId2"/>
            <a:srcRect t="6564"/>
            <a:stretch>
              <a:fillRect/>
            </a:stretch>
          </p:blipFill>
          <p:spPr bwMode="auto">
            <a:xfrm>
              <a:off x="0" y="507979"/>
              <a:ext cx="7772400" cy="6350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tangolo 2"/>
            <p:cNvSpPr/>
            <p:nvPr/>
          </p:nvSpPr>
          <p:spPr>
            <a:xfrm>
              <a:off x="6516688" y="1328738"/>
              <a:ext cx="792162" cy="2028825"/>
            </a:xfrm>
            <a:prstGeom prst="rect">
              <a:avLst/>
            </a:pr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7929586" y="192880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75,3%</a:t>
              </a:r>
              <a:endParaRPr lang="it-IT" dirty="0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6500826" y="3357563"/>
              <a:ext cx="792162" cy="1000132"/>
            </a:xfrm>
            <a:prstGeom prst="rect">
              <a:avLst/>
            </a:pr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7913724" y="371475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72,5%</a:t>
              </a:r>
              <a:endParaRPr lang="it-IT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516688" y="4357694"/>
              <a:ext cx="792162" cy="2071701"/>
            </a:xfrm>
            <a:prstGeom prst="rect">
              <a:avLst/>
            </a:pr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929586" y="500063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70,1%</a:t>
              </a:r>
              <a:endParaRPr lang="it-I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658</Words>
  <Application>Microsoft Office PowerPoint</Application>
  <PresentationFormat>Presentazione su schermo (4:3)</PresentationFormat>
  <Paragraphs>85</Paragraphs>
  <Slides>19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Calibri</vt:lpstr>
      <vt:lpstr>Struttura predefinita</vt:lpstr>
      <vt:lpstr>Risultati dell'indagine nazionale sulla diffusione e la gestione di CoVid-19 nelle strutture del sistema di accoglienza per migranti</vt:lpstr>
      <vt:lpstr>CONTESTO</vt:lpstr>
      <vt:lpstr>INTRODUZIONE</vt:lpstr>
      <vt:lpstr>OBIETTIVI </vt:lpstr>
      <vt:lpstr>MATERIALI E METODI (1)</vt:lpstr>
      <vt:lpstr>MATERIALI E METODI (2)</vt:lpstr>
      <vt:lpstr>Risultati</vt:lpstr>
      <vt:lpstr>Presentazione standard di PowerPoint</vt:lpstr>
      <vt:lpstr>Strutture partecipanti all’indagine per regione (n e % per regione)</vt:lpstr>
      <vt:lpstr>Presentazione standard di PowerPoint</vt:lpstr>
      <vt:lpstr>Ospiti delle strutture partecipanti all’indagine per regione (n e % per regione)</vt:lpstr>
      <vt:lpstr>Presentazione standard di PowerPoint</vt:lpstr>
      <vt:lpstr>Distribuzione dei casi confermati. Quartili per provincia (con almeno 1 caso confermato)</vt:lpstr>
      <vt:lpstr>Strutture con almeno 1 caso confermato e Casi confermati (n e % per regione)</vt:lpstr>
      <vt:lpstr>Casi confermati per provvedimento della ASL e in isolamento presso la struttura (n e %)</vt:lpstr>
      <vt:lpstr>Casi confermati, casi ricoverati per regione (% per regione)</vt:lpstr>
      <vt:lpstr>Indice di saturazione (% ospiti / capienza delle strutture; % per regione)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Schiaroli Stefano</dc:creator>
  <cp:lastModifiedBy>Alessandra Rossi</cp:lastModifiedBy>
  <cp:revision>179</cp:revision>
  <cp:lastPrinted>1601-01-01T00:00:00Z</cp:lastPrinted>
  <dcterms:created xsi:type="dcterms:W3CDTF">1601-01-01T00:00:00Z</dcterms:created>
  <dcterms:modified xsi:type="dcterms:W3CDTF">2020-10-21T07:06:17Z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